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6" r:id="rId3"/>
    <p:sldId id="267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5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10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0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6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6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7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96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3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AF438F-EAB5-4FED-8740-A9C7FFEF168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B56CAA-D68E-4073-8E67-497A7F4E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FD54-0D3B-4839-A295-0437C28D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011"/>
            <a:ext cx="9144000" cy="699247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Constitutionalism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030942"/>
            <a:ext cx="11089341" cy="52264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u="sng" dirty="0"/>
              <a:t>Greek Constitutionalism- Origin of Greek state on 2000 BCE or 1100 BCE 759 BCE or 8</a:t>
            </a:r>
            <a:r>
              <a:rPr lang="en-US" b="1" u="sng" baseline="30000" dirty="0"/>
              <a:t>th</a:t>
            </a:r>
            <a:r>
              <a:rPr lang="en-US" b="1" u="sng" dirty="0"/>
              <a:t> century BCE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Beginning of constitutionalism can be traced back to Greece.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Greek constitution helped in performance of state functions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It Specify the 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State as individual writ large- was not just a governmental machinery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location of the sovereign power determined the nature of the constitution-four main system: democracy, monarchy, oligarchy and tyranny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Greek constitutionalism revolved around the idea of ideal state.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Plato and Aristotle gave concept of ideal state.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Greek constitutionalism was based on idealism and conservatism.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Constitutionalism at this stage meant government of law, or more precisely, government according to general rules that approximate some ideal of what is good and proper.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There are thus two forces of ancient constitutionalism ; legal rules and moral ideals. </a:t>
            </a:r>
          </a:p>
          <a:p>
            <a:pPr algn="l"/>
            <a:r>
              <a:rPr lang="en-US" dirty="0"/>
              <a:t>However there are some defects: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It fails to distinguish clearly between society and the state so that there is in principle no human activity this is beyond governmental rule.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It fails to provide any remedy when government itself violates the rule of law. </a:t>
            </a:r>
          </a:p>
        </p:txBody>
      </p:sp>
    </p:spTree>
    <p:extLst>
      <p:ext uri="{BB962C8B-B14F-4D97-AF65-F5344CB8AC3E}">
        <p14:creationId xmlns:p14="http://schemas.microsoft.com/office/powerpoint/2010/main" val="322381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93059"/>
            <a:ext cx="11089341" cy="576430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u="sng" dirty="0"/>
              <a:t>Roman constitutionalism -625 to 510 BCE Monarchy, 510 to 31 republican </a:t>
            </a:r>
            <a:r>
              <a:rPr lang="en-US" b="1" u="sng" dirty="0" err="1"/>
              <a:t>rome</a:t>
            </a:r>
            <a:r>
              <a:rPr lang="en-US" b="1" u="sng" dirty="0"/>
              <a:t>, 27 BCE to 476 AD Empire</a:t>
            </a:r>
          </a:p>
          <a:p>
            <a:pPr algn="l"/>
            <a:r>
              <a:rPr lang="en-US" dirty="0"/>
              <a:t>The roman constitutionalism began as a happy blend of monarchial, aristocratic and democratic elements and ended as irresponsible autocracy.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Republican Constitution- Mainly consisted of 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Senate- aristocracy element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Magistrates, elected by the people to govern the Republic.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Assemblies, composed of the people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office of the consuls- Monarchical element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Era of irresponsible autocracy – With the passage of time, it came to prevail in Rome when the office of the Emperor was revived.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Change after the downfall of the city-state system and establishment of a great empire under the Romans- Ethics were separated from politics, society and state ceased to be equivalent terms and the individual became the chief object of concern apart from the state. </a:t>
            </a:r>
          </a:p>
          <a:p>
            <a:pPr algn="l"/>
            <a:r>
              <a:rPr lang="en-US" dirty="0"/>
              <a:t>Important Contributions: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Codification of Laws.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Concept of legal sovereignty of the Emperor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Emphasis on Unity, order, Universal law and cosmopolitanism. </a:t>
            </a:r>
          </a:p>
        </p:txBody>
      </p:sp>
    </p:spTree>
    <p:extLst>
      <p:ext uri="{BB962C8B-B14F-4D97-AF65-F5344CB8AC3E}">
        <p14:creationId xmlns:p14="http://schemas.microsoft.com/office/powerpoint/2010/main" val="175205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493059"/>
            <a:ext cx="11089341" cy="5764307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Constitutionalism In Middle Ages 5</a:t>
            </a:r>
            <a:r>
              <a:rPr lang="en-US" b="1" u="sng" baseline="30000" dirty="0"/>
              <a:t>th</a:t>
            </a:r>
            <a:r>
              <a:rPr lang="en-US" b="1" u="sng" dirty="0"/>
              <a:t> Century AD to 14 Century AD</a:t>
            </a:r>
          </a:p>
          <a:p>
            <a:pPr algn="l"/>
            <a:r>
              <a:rPr lang="en-US" dirty="0"/>
              <a:t>Disintegration of the Roman Empire in around 476AD and its substitution by the establishment of a number of feudal state.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Emperor gave land to kings who further gave it to tenants in chief who further handed it over to vassals for taking care of the land.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era of feudalism represented a phase of transition, decentralization and disintegration. </a:t>
            </a:r>
          </a:p>
          <a:p>
            <a:pPr algn="l"/>
            <a:r>
              <a:rPr lang="en-US" b="1" dirty="0"/>
              <a:t>Main feature of constitutionalism in this era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Decentralization- Dispersal of Governing power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Common citizenship instead of common law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central authority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Spread of the religion of Christianity and the domination of the church. </a:t>
            </a:r>
          </a:p>
        </p:txBody>
      </p:sp>
    </p:spTree>
    <p:extLst>
      <p:ext uri="{BB962C8B-B14F-4D97-AF65-F5344CB8AC3E}">
        <p14:creationId xmlns:p14="http://schemas.microsoft.com/office/powerpoint/2010/main" val="289205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FD54-0D3B-4839-A295-0437C28D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929"/>
            <a:ext cx="9144000" cy="699247"/>
          </a:xfrm>
        </p:spPr>
        <p:txBody>
          <a:bodyPr>
            <a:noAutofit/>
          </a:bodyPr>
          <a:lstStyle/>
          <a:p>
            <a:r>
              <a:rPr lang="en-US" sz="4400" dirty="0"/>
              <a:t>Constitutionalism During Renaissance- After 14</a:t>
            </a:r>
            <a:r>
              <a:rPr lang="en-US" sz="4400" baseline="30000" dirty="0"/>
              <a:t>th</a:t>
            </a:r>
            <a:r>
              <a:rPr lang="en-US" sz="4400" dirty="0"/>
              <a:t> Century to 17</a:t>
            </a:r>
            <a:r>
              <a:rPr lang="en-US" sz="4400" baseline="30000" dirty="0"/>
              <a:t>th</a:t>
            </a:r>
            <a:r>
              <a:rPr lang="en-US" sz="4400" dirty="0"/>
              <a:t>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479176"/>
            <a:ext cx="11089341" cy="408790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renaissance led to the re emergence of a humanistic and scientific outlook.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reformation-Along with the renaissance, another movement that brought the middle Ages to an end was the reformation. </a:t>
            </a:r>
          </a:p>
          <a:p>
            <a:pPr algn="l"/>
            <a:r>
              <a:rPr lang="en-US" sz="2500" b="1" u="sng" dirty="0"/>
              <a:t>Features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Emergence of absolute monarchy.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Machiavelli’s Prince and </a:t>
            </a:r>
            <a:r>
              <a:rPr lang="en-US" dirty="0" err="1"/>
              <a:t>Bodin’s</a:t>
            </a:r>
            <a:r>
              <a:rPr lang="en-US" dirty="0"/>
              <a:t> Six Books on the Republic became the chief sources of attraction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Absolute monarchy established in various states.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Seperation</a:t>
            </a:r>
            <a:r>
              <a:rPr lang="en-US" dirty="0"/>
              <a:t> of ethics from politics and rise of centralism.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Two new features added in this era - Professional Army and Professional Bureaucracy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strong centralized Monarchy delayed the progress of </a:t>
            </a:r>
            <a:r>
              <a:rPr lang="en-US" dirty="0" err="1"/>
              <a:t>Constitutonalism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614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FD54-0D3B-4839-A295-0437C28D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929"/>
            <a:ext cx="9144000" cy="699247"/>
          </a:xfrm>
        </p:spPr>
        <p:txBody>
          <a:bodyPr>
            <a:noAutofit/>
          </a:bodyPr>
          <a:lstStyle/>
          <a:p>
            <a:r>
              <a:rPr lang="en-US" sz="4400" dirty="0"/>
              <a:t>Constitutionalism During England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479176"/>
            <a:ext cx="11089341" cy="5172636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Britain occupies the most significant place in the development of constitutionalism.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Various developments- Civil war (1642 to 1651), Glorious Revolution 1688, Passing of Bill of Right in 1689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Some other developments in the 18</a:t>
            </a:r>
            <a:r>
              <a:rPr lang="en-US" baseline="30000" dirty="0"/>
              <a:t>th</a:t>
            </a:r>
            <a:r>
              <a:rPr lang="en-US" dirty="0"/>
              <a:t> century- Reform Acts were passed in 1832, 1867 and 1884, Parliament Act of 1911, Rise of two political parties. </a:t>
            </a:r>
          </a:p>
          <a:p>
            <a:pPr algn="l"/>
            <a:r>
              <a:rPr lang="en-US" dirty="0"/>
              <a:t>Features of Constitutionalism.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Establishment of the cabinet system in the 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Responsibility of the executive to the parliament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Establishment of the ‘rule of law’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Parliamentary Control over the Executive.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Constitutional and limited Monarchy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Control of Parliament over the army.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England had become a constitutional state by the half of 18</a:t>
            </a:r>
            <a:r>
              <a:rPr lang="en-US" baseline="30000" dirty="0"/>
              <a:t>th</a:t>
            </a:r>
            <a:r>
              <a:rPr lang="en-US" dirty="0"/>
              <a:t> century.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9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FD54-0D3B-4839-A295-0437C28D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929"/>
            <a:ext cx="9144000" cy="699247"/>
          </a:xfrm>
        </p:spPr>
        <p:txBody>
          <a:bodyPr>
            <a:noAutofit/>
          </a:bodyPr>
          <a:lstStyle/>
          <a:p>
            <a:r>
              <a:rPr lang="en-US" sz="4400" dirty="0"/>
              <a:t>Constitutionalism in France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479176"/>
            <a:ext cx="11089341" cy="408790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France couldn’t remain immune from the influence of modern constitutionalism.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dirty="0"/>
              <a:t>Declaration of the Rights of Man and Citizen’ </a:t>
            </a:r>
            <a:r>
              <a:rPr lang="en-US" dirty="0"/>
              <a:t>– adopted by the National Assembly in 1789-that said ‘Men are born free and equal in rights’</a:t>
            </a:r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End of Constitutional Government and the emergence Napoleonic dictatorship- </a:t>
            </a:r>
            <a:r>
              <a:rPr lang="en-US" dirty="0"/>
              <a:t>This monarchy that was terminated in 1789 had revived in 1799 that control till the ‘total’ defeat of the Emperor in 1815.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Third Republic created in 1875- </a:t>
            </a:r>
            <a:r>
              <a:rPr lang="en-US" dirty="0"/>
              <a:t>It has the parliamentary government, a constitutional President and responsible ministry. It continued till it was shattered by the Second World War in 1940.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The Fourth Republic, 1946- </a:t>
            </a:r>
            <a:r>
              <a:rPr lang="en-US" dirty="0"/>
              <a:t>Parliamentary system of government, a strong constitutional President and a responsible executive. 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Fifth Republic, 1958- </a:t>
            </a:r>
            <a:r>
              <a:rPr lang="en-US" dirty="0"/>
              <a:t>Under Charles de Gaulle; provided for a strong President and a weak Prime Minister with a weaker Parliament.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Contribution of France to Constitutionalism- Constitution based on the ideals of ‘liberty, equality and fraternity’ 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3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FD54-0D3B-4839-A295-0437C28D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929"/>
            <a:ext cx="9144000" cy="699247"/>
          </a:xfrm>
        </p:spPr>
        <p:txBody>
          <a:bodyPr>
            <a:noAutofit/>
          </a:bodyPr>
          <a:lstStyle/>
          <a:p>
            <a:r>
              <a:rPr lang="en-US" sz="4400" dirty="0"/>
              <a:t>Constitutionalism in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479176"/>
            <a:ext cx="11089341" cy="408790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Declaration of Independence of 1776- made by 13 colonies and committed to constitutionalism. It stated that ‘All men are created equal’ and are endowed with certain rights.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Led to establishment of Federal government based on the principles of separation of powers.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Establishment of a government with executive, legislative and judicial powers vested respectively in the President, the Congress and the Supreme Court.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declaration strengthened the spirit of constitutionalism.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French Revolution and Declaration of Rights gave birth to the era of constitutionalism and formed the true beginning of modern documentary constitutionalism. </a:t>
            </a:r>
          </a:p>
        </p:txBody>
      </p:sp>
    </p:spTree>
    <p:extLst>
      <p:ext uri="{BB962C8B-B14F-4D97-AF65-F5344CB8AC3E}">
        <p14:creationId xmlns:p14="http://schemas.microsoft.com/office/powerpoint/2010/main" val="21621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FD54-0D3B-4839-A295-0437C28D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929"/>
            <a:ext cx="9144000" cy="699247"/>
          </a:xfrm>
        </p:spPr>
        <p:txBody>
          <a:bodyPr>
            <a:noAutofit/>
          </a:bodyPr>
          <a:lstStyle/>
          <a:p>
            <a:r>
              <a:rPr lang="en-US" sz="4400" dirty="0"/>
              <a:t>Constitutionalism of the 19</a:t>
            </a:r>
            <a:r>
              <a:rPr lang="en-US" sz="4400" baseline="30000" dirty="0"/>
              <a:t>th</a:t>
            </a:r>
            <a:r>
              <a:rPr lang="en-US" sz="4400" dirty="0"/>
              <a:t>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479176"/>
            <a:ext cx="11089341" cy="408790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Rise of Nationalism- Napoleonic wars in Europe gave rise to strong Nationalism.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Increasing demand for parliamentary system of government.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Impact of Industrial Revolution- rise of a new middle class that demanded political rights, Political power and several democratic reforms.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Rising consciousness for Representative and Responsible Government.  </a:t>
            </a:r>
          </a:p>
        </p:txBody>
      </p:sp>
    </p:spTree>
    <p:extLst>
      <p:ext uri="{BB962C8B-B14F-4D97-AF65-F5344CB8AC3E}">
        <p14:creationId xmlns:p14="http://schemas.microsoft.com/office/powerpoint/2010/main" val="111406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EFD54-0D3B-4839-A295-0437C28D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929"/>
            <a:ext cx="9144000" cy="699247"/>
          </a:xfrm>
        </p:spPr>
        <p:txBody>
          <a:bodyPr>
            <a:noAutofit/>
          </a:bodyPr>
          <a:lstStyle/>
          <a:p>
            <a:r>
              <a:rPr lang="en-US" sz="4400" dirty="0"/>
              <a:t>Constitutionalism in 20</a:t>
            </a:r>
            <a:r>
              <a:rPr lang="en-US" sz="4400" baseline="30000" dirty="0"/>
              <a:t>th</a:t>
            </a:r>
            <a:r>
              <a:rPr lang="en-US" sz="4400" dirty="0"/>
              <a:t>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D14CF-0E08-4652-AB15-2FE2FF9E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479176"/>
            <a:ext cx="11089341" cy="5145742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A ) Constitutionalism and First World War</a:t>
            </a:r>
          </a:p>
          <a:p>
            <a:pPr algn="l"/>
            <a:r>
              <a:rPr lang="en-US" sz="1800" b="1" dirty="0"/>
              <a:t>Emergence of communism in Russia, Fascism in Italy and Nazism in Germany- </a:t>
            </a:r>
            <a:r>
              <a:rPr lang="en-US" sz="1800" dirty="0"/>
              <a:t>Rise of Dictatorship and dominance of a single Party. </a:t>
            </a:r>
            <a:endParaRPr lang="en-US" sz="1800" b="1" dirty="0"/>
          </a:p>
          <a:p>
            <a:pPr algn="l"/>
            <a:r>
              <a:rPr lang="en-US" sz="1800" b="1" dirty="0"/>
              <a:t>Establishment of the League of Nations </a:t>
            </a:r>
            <a:r>
              <a:rPr lang="en-US" sz="1800" dirty="0"/>
              <a:t>– First international organizations that aimed at preventing or peacefully settling conflicts between the sovereign states. Internationalism also became an aspect of constitutionalism. </a:t>
            </a:r>
          </a:p>
          <a:p>
            <a:pPr algn="l"/>
            <a:r>
              <a:rPr lang="en-US" sz="1800" b="1" dirty="0"/>
              <a:t>B) Constitutionalism and Second World War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/>
              <a:t>Defeat of Axis powers- </a:t>
            </a:r>
            <a:r>
              <a:rPr lang="en-US" sz="1800" dirty="0"/>
              <a:t>It was considered as win of democracy and constitutionalism over authoritarian regime.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/>
              <a:t>Rise of New state- </a:t>
            </a:r>
            <a:r>
              <a:rPr lang="en-US" sz="1800" dirty="0"/>
              <a:t>In Asia and Africa gave rise to development of constitutionalism.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/>
              <a:t>Strengthening of constitutionalism- </a:t>
            </a:r>
            <a:r>
              <a:rPr lang="en-US" sz="1800" dirty="0"/>
              <a:t>The newly established third world countries called the developing countries, from Asia, Africa and South America strengthened constitutionalism by establishing a constitutional state.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/>
              <a:t>Acceptance of Internationalism-</a:t>
            </a:r>
            <a:r>
              <a:rPr lang="en-US" sz="1800" dirty="0"/>
              <a:t> Constitution of countries implicitly mentioned about internationalism and world peace.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/>
              <a:t>The Establishment of the United Nations- </a:t>
            </a:r>
            <a:r>
              <a:rPr lang="en-US" sz="1800" dirty="0"/>
              <a:t>Another important feature of internationalism.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4067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501</TotalTime>
  <Words>1197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Development of Constitutionalism</vt:lpstr>
      <vt:lpstr>PowerPoint Presentation</vt:lpstr>
      <vt:lpstr>PowerPoint Presentation</vt:lpstr>
      <vt:lpstr>Constitutionalism During Renaissance- After 14th Century to 17th Century</vt:lpstr>
      <vt:lpstr>Constitutionalism During England</vt:lpstr>
      <vt:lpstr>Constitutionalism in France</vt:lpstr>
      <vt:lpstr>Constitutionalism in America</vt:lpstr>
      <vt:lpstr>Constitutionalism of the 19th Century</vt:lpstr>
      <vt:lpstr>Constitutionalism in 20th Century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</dc:title>
  <dc:creator>dell</dc:creator>
  <cp:lastModifiedBy>Aayushree</cp:lastModifiedBy>
  <cp:revision>7</cp:revision>
  <dcterms:created xsi:type="dcterms:W3CDTF">2024-10-24T06:30:33Z</dcterms:created>
  <dcterms:modified xsi:type="dcterms:W3CDTF">2026-03-16T13:19:24Z</dcterms:modified>
</cp:coreProperties>
</file>